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0" d="100"/>
          <a:sy n="70" d="100"/>
        </p:scale>
        <p:origin x="1728" y="60"/>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7/23/2024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7/23/2024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7/23/2024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7/23/2024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dirty="0">
                <a:solidFill>
                  <a:srgbClr val="0070C0"/>
                </a:solidFill>
                <a:latin typeface="Helvetica" panose="020B0604020202020204" pitchFamily="34" charset="0"/>
                <a:cs typeface="Helvetica" panose="020B0604020202020204" pitchFamily="34" charset="0"/>
              </a:rPr>
              <a:t>A Well Presented First Floor Apartment Forming Part Of A Distinctive Building Ideally Situated Close To Amenities, Cycle Path, </a:t>
            </a:r>
            <a:r>
              <a:rPr lang="en-GB" sz="1400">
                <a:solidFill>
                  <a:srgbClr val="0070C0"/>
                </a:solidFill>
                <a:latin typeface="Helvetica" panose="020B0604020202020204" pitchFamily="34" charset="0"/>
                <a:cs typeface="Helvetica" panose="020B0604020202020204" pitchFamily="34" charset="0"/>
              </a:rPr>
              <a:t>Town Centre </a:t>
            </a:r>
            <a:r>
              <a:rPr lang="en-GB" sz="1400" dirty="0">
                <a:solidFill>
                  <a:srgbClr val="0070C0"/>
                </a:solidFill>
                <a:latin typeface="Helvetica" panose="020B0604020202020204" pitchFamily="34" charset="0"/>
                <a:cs typeface="Helvetica" panose="020B0604020202020204" pitchFamily="34" charset="0"/>
              </a:rPr>
              <a:t>And Sea Front.</a:t>
            </a:r>
          </a:p>
          <a:p>
            <a:pPr algn="ctr">
              <a:lnSpc>
                <a:spcPct val="127000"/>
              </a:lnSpc>
            </a:pP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latin typeface="Helvetica" panose="020B0604020202020204" pitchFamily="34" charset="0"/>
                <a:ea typeface="Times New Roman" panose="02020603050405020304" pitchFamily="18" charset="0"/>
                <a:cs typeface="HelveticaNeueLT-Roman"/>
              </a:rPr>
              <a:t>Pleasant outlook Towards The Estuary</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 Reception Hall • Open Plan Kitchen/Living Room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Double Bedroom • Bathroom/WC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Large Balcony • Allocated Parking Space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Double Glazed Windows And Gas Central Heating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Super Permanent Or Holiday Home Retreat • No Onward Chain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£189</a:t>
            </a:r>
            <a:r>
              <a:rPr lang="en-GB" sz="1900" dirty="0">
                <a:solidFill>
                  <a:srgbClr val="000000"/>
                </a:solidFill>
                <a:latin typeface="HelveticaNeueLT-Roman"/>
                <a:ea typeface="Times New Roman" panose="02020603050405020304" pitchFamily="18" charset="0"/>
                <a:cs typeface="HelveticaNeueLT-Roman"/>
              </a:rPr>
              <a:t>,950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effectLst/>
                <a:latin typeface="HelveticaNeueLT-Roman"/>
                <a:ea typeface="Times New Roman" panose="02020603050405020304" pitchFamily="18" charset="0"/>
                <a:cs typeface="HelveticaNeueLT-Roman"/>
              </a:rPr>
              <a:t>Share Freehold</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Flat 5 Tower House, 23 Belle Vue road, Exmouth, EX8 3DP</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6993802" y="2948180"/>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050" name="Picture 2">
            <a:extLst>
              <a:ext uri="{FF2B5EF4-FFF2-40B4-BE49-F238E27FC236}">
                <a16:creationId xmlns:a16="http://schemas.microsoft.com/office/drawing/2014/main" id="{1A726D6A-BEBD-1233-7C92-440CDFEBEF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5549" y="2595238"/>
            <a:ext cx="6370551" cy="449986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39B6553C-5060-57D8-2C4F-9EE81407A1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912" y="551422"/>
            <a:ext cx="3111435" cy="241736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1BEB8425-D61B-3978-155B-CE916B6ACC6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5334" y="578350"/>
            <a:ext cx="3141361" cy="2417369"/>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extLst>
              <a:ext uri="{FF2B5EF4-FFF2-40B4-BE49-F238E27FC236}">
                <a16:creationId xmlns:a16="http://schemas.microsoft.com/office/drawing/2014/main" id="{E7240D4C-F0D9-BB9F-B032-2382E51408E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3250" y="3112411"/>
            <a:ext cx="3142098" cy="2167336"/>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a:extLst>
              <a:ext uri="{FF2B5EF4-FFF2-40B4-BE49-F238E27FC236}">
                <a16:creationId xmlns:a16="http://schemas.microsoft.com/office/drawing/2014/main" id="{9E91EBFE-F3D2-84BE-03D9-8DDD4CD2B8A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7070" y="3112411"/>
            <a:ext cx="3159623" cy="216733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 chart of energy efficiency&#10;&#10;Description automatically generated">
            <a:extLst>
              <a:ext uri="{FF2B5EF4-FFF2-40B4-BE49-F238E27FC236}">
                <a16:creationId xmlns:a16="http://schemas.microsoft.com/office/drawing/2014/main" id="{B13DE17C-0E67-1DD6-9D65-217DA9D97A1B}"/>
              </a:ext>
            </a:extLst>
          </p:cNvPr>
          <p:cNvPicPr>
            <a:picLocks noChangeAspect="1"/>
          </p:cNvPicPr>
          <p:nvPr/>
        </p:nvPicPr>
        <p:blipFill>
          <a:blip r:embed="rId9"/>
          <a:stretch>
            <a:fillRect/>
          </a:stretch>
        </p:blipFill>
        <p:spPr>
          <a:xfrm>
            <a:off x="2101700" y="5679312"/>
            <a:ext cx="3355181" cy="2043710"/>
          </a:xfrm>
          <a:prstGeom prst="rect">
            <a:avLst/>
          </a:prstGeom>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6419880"/>
          </a:xfrm>
          <a:prstGeom prst="rect">
            <a:avLst/>
          </a:prstGeom>
          <a:noFill/>
        </p:spPr>
        <p:txBody>
          <a:bodyPr wrap="square" rtlCol="0">
            <a:spAutoFit/>
          </a:bodyPr>
          <a:lstStyle/>
          <a:p>
            <a:pPr algn="ctr"/>
            <a:r>
              <a:rPr lang="en-GB" sz="1400" b="1"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rPr>
              <a:t>Flat 5 Tower House, 23 Belle Vue Road, Exmouth EX8 3DP</a:t>
            </a:r>
            <a:endParaRPr lang="en-GB" sz="14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250" dirty="0">
                <a:latin typeface="Helvetica" panose="020B0604020202020204" pitchFamily="34" charset="0"/>
                <a:cs typeface="Helvetica" panose="020B0604020202020204" pitchFamily="34" charset="0"/>
              </a:rPr>
            </a:br>
            <a:endParaRPr lang="en-GB" sz="1200" b="1"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THE ACCOMMODATION COMPRISES:  </a:t>
            </a:r>
            <a:r>
              <a:rPr lang="en-GB" sz="1400" dirty="0">
                <a:latin typeface="Helvetica" panose="020B0604020202020204" pitchFamily="34" charset="0"/>
                <a:cs typeface="Helvetica" panose="020B0604020202020204" pitchFamily="34" charset="0"/>
              </a:rPr>
              <a:t>With entry door intercom system; stairs to:</a:t>
            </a:r>
            <a:br>
              <a:rPr lang="en-GB" sz="1400" dirty="0">
                <a:latin typeface="Helvetica" panose="020B0604020202020204" pitchFamily="34" charset="0"/>
                <a:cs typeface="Helvetica" panose="020B0604020202020204" pitchFamily="34" charset="0"/>
              </a:rPr>
            </a:b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FIRST FLOOR LANDING:  </a:t>
            </a:r>
            <a:r>
              <a:rPr lang="en-GB" sz="1400" dirty="0">
                <a:latin typeface="Helvetica" panose="020B0604020202020204" pitchFamily="34" charset="0"/>
                <a:cs typeface="Helvetica" panose="020B0604020202020204" pitchFamily="34" charset="0"/>
              </a:rPr>
              <a:t>Own front door to:</a:t>
            </a:r>
            <a:br>
              <a:rPr lang="en-GB" sz="1400" dirty="0">
                <a:latin typeface="Helvetica" panose="020B0604020202020204" pitchFamily="34" charset="0"/>
                <a:cs typeface="Helvetica" panose="020B0604020202020204" pitchFamily="34" charset="0"/>
              </a:rPr>
            </a:b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RECEPTION HALL:  </a:t>
            </a:r>
            <a:r>
              <a:rPr lang="en-GB" sz="1400" dirty="0">
                <a:latin typeface="Helvetica" panose="020B0604020202020204" pitchFamily="34" charset="0"/>
                <a:cs typeface="Helvetica" panose="020B0604020202020204" pitchFamily="34" charset="0"/>
              </a:rPr>
              <a:t>Door entry phone; double glazed window; radiator; electric consumer unit; door to:</a:t>
            </a:r>
            <a:br>
              <a:rPr lang="en-GB" sz="1400" dirty="0">
                <a:latin typeface="Helvetica" panose="020B0604020202020204" pitchFamily="34" charset="0"/>
                <a:cs typeface="Helvetica" panose="020B0604020202020204" pitchFamily="34" charset="0"/>
              </a:rPr>
            </a:b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OPEN PLAN KITCHEN/LIVING ROOM:  </a:t>
            </a:r>
            <a:r>
              <a:rPr lang="en-GB" sz="1400" dirty="0">
                <a:latin typeface="Helvetica" panose="020B0604020202020204" pitchFamily="34" charset="0"/>
                <a:cs typeface="Helvetica" panose="020B0604020202020204" pitchFamily="34" charset="0"/>
              </a:rPr>
              <a:t>4.72m x 4.39m (15'6" x 14'5") into double glazed bay window.  With views towards the estuary; two radiators; double glazed doors onto sun terrace; TV point; telephone point.  KITCHEN is fitted with pattern work tops with matching splashbacks; inset single drainer sink unit with mixer tap; cupboards and drawers with appliance space beneath work tops; inset four ring gas hob, built in oven and extractor over; wall mounted cupboards.</a:t>
            </a:r>
            <a:br>
              <a:rPr lang="en-GB" sz="1400" dirty="0">
                <a:latin typeface="Helvetica" panose="020B0604020202020204" pitchFamily="34" charset="0"/>
                <a:cs typeface="Helvetica" panose="020B0604020202020204" pitchFamily="34" charset="0"/>
              </a:rPr>
            </a:b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INNER HALLWAY:  </a:t>
            </a:r>
            <a:r>
              <a:rPr lang="en-GB" sz="1400" dirty="0">
                <a:latin typeface="Helvetica" panose="020B0604020202020204" pitchFamily="34" charset="0"/>
                <a:cs typeface="Helvetica" panose="020B0604020202020204" pitchFamily="34" charset="0"/>
              </a:rPr>
              <a:t>Utilities cupboard with plumbing for automatic washing machine; radiator.</a:t>
            </a:r>
            <a:br>
              <a:rPr lang="en-GB" sz="1400" dirty="0">
                <a:latin typeface="Helvetica" panose="020B0604020202020204" pitchFamily="34" charset="0"/>
                <a:cs typeface="Helvetica" panose="020B0604020202020204" pitchFamily="34" charset="0"/>
              </a:rPr>
            </a:b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BEDROOM: </a:t>
            </a:r>
            <a:r>
              <a:rPr lang="en-GB" sz="1400" dirty="0">
                <a:latin typeface="Helvetica" panose="020B0604020202020204" pitchFamily="34" charset="0"/>
                <a:cs typeface="Helvetica" panose="020B0604020202020204" pitchFamily="34" charset="0"/>
              </a:rPr>
              <a:t>3.78m x 3.15m (12'5" x 10'4")  Double glazed doors to terrace; wall lighting; radiator.</a:t>
            </a:r>
            <a:br>
              <a:rPr lang="en-GB" sz="1400" dirty="0">
                <a:latin typeface="Helvetica" panose="020B0604020202020204" pitchFamily="34" charset="0"/>
                <a:cs typeface="Helvetica" panose="020B0604020202020204" pitchFamily="34" charset="0"/>
              </a:rPr>
            </a:b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BATHROOM: </a:t>
            </a:r>
            <a:r>
              <a:rPr lang="en-GB" sz="1400" dirty="0">
                <a:latin typeface="Helvetica" panose="020B0604020202020204" pitchFamily="34" charset="0"/>
                <a:cs typeface="Helvetica" panose="020B0604020202020204" pitchFamily="34" charset="0"/>
              </a:rPr>
              <a:t>2.06m x 1.7m (6'9" x 5'7") Bath with shower over; shower screen; WC; pedestal wash hand basin; shaver socket; mirror fronted medicine cabinet; chrome heated towel radiator; ceiling spot lighting.</a:t>
            </a:r>
            <a:br>
              <a:rPr lang="en-GB" sz="1400" dirty="0">
                <a:latin typeface="Helvetica" panose="020B0604020202020204" pitchFamily="34" charset="0"/>
                <a:cs typeface="Helvetica" panose="020B0604020202020204" pitchFamily="34" charset="0"/>
              </a:rPr>
            </a:b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OUTSIDE:  </a:t>
            </a:r>
            <a:r>
              <a:rPr lang="en-GB" sz="1400" dirty="0">
                <a:latin typeface="Helvetica" panose="020B0604020202020204" pitchFamily="34" charset="0"/>
                <a:cs typeface="Helvetica" panose="020B0604020202020204" pitchFamily="34" charset="0"/>
              </a:rPr>
              <a:t>Allocated parking space; lovely lawned communal gardens.</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TUNURE: </a:t>
            </a:r>
            <a:r>
              <a:rPr lang="en-GB" sz="1400" dirty="0">
                <a:latin typeface="Helvetica" panose="020B0604020202020204" pitchFamily="34" charset="0"/>
                <a:cs typeface="Helvetica" panose="020B0604020202020204" pitchFamily="34" charset="0"/>
              </a:rPr>
              <a:t> The property is held on a 999 year lease from 2007 and also enjoys 1/8th share of  the Freehold.  Service charges:  £110 </a:t>
            </a:r>
            <a:r>
              <a:rPr lang="en-GB" sz="1400">
                <a:latin typeface="Helvetica" panose="020B0604020202020204" pitchFamily="34" charset="0"/>
                <a:cs typeface="Helvetica" panose="020B0604020202020204" pitchFamily="34" charset="0"/>
              </a:rPr>
              <a:t>per month.</a:t>
            </a:r>
            <a:endParaRPr lang="en-GB" sz="1400" dirty="0">
              <a:latin typeface="Helvetica" panose="020B0604020202020204" pitchFamily="34" charset="0"/>
              <a:cs typeface="Helvetica" panose="020B0604020202020204" pitchFamily="34" charset="0"/>
            </a:endParaRPr>
          </a:p>
          <a:p>
            <a:br>
              <a:rPr lang="en-GB" sz="140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7779053"/>
          </a:xfrm>
          <a:prstGeom prst="rect">
            <a:avLst/>
          </a:prstGeom>
          <a:noFill/>
        </p:spPr>
        <p:txBody>
          <a:bodyPr wrap="square" rtlCol="0">
            <a:spAutoFit/>
          </a:bodyPr>
          <a:lstStyle/>
          <a:p>
            <a:r>
              <a:rPr lang="en-GB" sz="1200" b="1" dirty="0">
                <a:solidFill>
                  <a:srgbClr val="333333"/>
                </a:solidFill>
                <a:effectLst/>
                <a:latin typeface="Helvetica" panose="020B0604020202020204" pitchFamily="34" charset="0"/>
                <a:ea typeface="Times New Roman" panose="02020603050405020304" pitchFamily="18" charset="0"/>
                <a:cs typeface="Helvetica-Bold"/>
              </a:rPr>
              <a:t>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1026" name="Picture 2">
            <a:extLst>
              <a:ext uri="{FF2B5EF4-FFF2-40B4-BE49-F238E27FC236}">
                <a16:creationId xmlns:a16="http://schemas.microsoft.com/office/drawing/2014/main" id="{F10E4954-461B-CC20-961B-084374C218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0796" y="1731469"/>
            <a:ext cx="5254052" cy="6338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221</TotalTime>
  <Words>575</Words>
  <Application>Microsoft Office PowerPoint</Application>
  <PresentationFormat>Custom</PresentationFormat>
  <Paragraphs>93</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23</cp:revision>
  <cp:lastPrinted>2024-07-23T16:15:09Z</cp:lastPrinted>
  <dcterms:created xsi:type="dcterms:W3CDTF">2023-03-19T13:39:10Z</dcterms:created>
  <dcterms:modified xsi:type="dcterms:W3CDTF">2024-07-23T16:15:23Z</dcterms:modified>
</cp:coreProperties>
</file>